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0041C4"/>
    <a:srgbClr val="00246C"/>
    <a:srgbClr val="000E2A"/>
    <a:srgbClr val="002D86"/>
    <a:srgbClr val="321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BC4EB-5D10-8E79-454C-EDA8DEDE2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1696D4-C870-2696-0BA4-FCF16B354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CA538-B314-C283-F09E-0D0BB9E1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18AF63-B25D-3ABB-25AE-529B87C9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8820CC-7132-5DC5-757D-1032B1CC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03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ECC25-1ADC-33ED-CAA4-FBB8662B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30D791-D979-944B-F70E-1558E024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B3A258-64E2-DA22-8FC2-43BBC084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1FCAC-0F62-F647-D020-E1D599D1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DB65B-5C12-5DDA-CFB0-6A576DD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52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483A50-9A31-7E75-58E8-AC3782EE2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CA52D-E66A-004F-8F77-DA0AA1937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92626-5464-3161-E645-2871E802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DE9046-209C-0743-32AF-971EDAB4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7A9FEA-FAB7-74EF-34FD-B016F2E4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51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FE3EE-128E-1CAD-AB37-709E673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18E6C-5B4D-1683-6622-08DF64F7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5D297A-3A72-49C8-2179-19721D0D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93134C-3527-22AE-DE0C-00B16A4C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C38FAF-4EB4-3040-8448-19359BC4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4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30C90-1242-B471-8FF8-A59756DD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46CE6-44EE-1B49-7902-85E39CBA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EEEF59-7402-E64D-FD32-F1BD2DED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B33FE-4F03-2275-B56C-ECDAE7FB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83CB-03BA-DE12-6416-2EEC9B0F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8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B91D8-F5F8-4F73-A9EC-944908A3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96A79E-5976-1647-3CC2-377A344AA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C6EE4-E9F4-08E0-0F77-541C5913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F07A91-8B7E-D00E-D63E-25B0646A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17AF4F-6788-0EA0-7766-8056DA7E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BDAD46-E3F1-D7FC-F18A-995BC26B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3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D364F-6291-6F02-42B6-1E61D230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30BA2-1A93-CC92-3063-FED562332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06E580-BCBF-3851-FC50-A283BF43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4BE700-2116-788A-CCBA-5F9D7B279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FAC065-A9E7-AFFB-DF59-1195BACF1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500737-72AA-EDBB-DD1B-AAA4AFBB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F7DC23-F167-BBB5-15CA-CB743A89A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26A30A9-A822-649A-CDE8-8D6A882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8EDB4-AB93-D2A1-4FD4-9FF13624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E692A31-2100-D731-344B-B0FD8CAF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707DCA-F663-78B6-97B9-DB698626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E3EC6C-B385-E39B-89C1-DF6AB585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70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00A8EB-0B75-6196-0EAD-D5588C6B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CF4749-418C-5FBB-AB07-2FC72644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B20F44-53A0-E450-FC29-0E1F1764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7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E2C64-0FAD-7B66-F95A-74280A3D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2402-F531-CAAE-8809-9DC9692DA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1F409D-0375-8656-C086-C5E644281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B7005-EE03-9A15-6B58-D4314934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1671B2-90B1-877D-9D0F-67A97DC5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773B1B-5298-9684-8C93-C0EB70F1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47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E1A67-158D-4B43-A298-C02B74C5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4DDAC8-58C5-A19A-4484-6D3658DFA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11BD28-D12A-BC8E-199A-E02CC48C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957ADC-58C7-FE58-91D3-9B95E804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1803-FB53-900E-A41C-92901163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6E6FB2-DF5C-0EC6-3C72-2AB85106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90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B526C8-8602-F289-F252-DCC40EE6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B76F6-5535-0F5A-AAA8-5C9C10F6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8F97D9-5605-1F4A-9876-7783FC008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DABCA-6D6F-4B9C-93E0-8CF92DD3F2CC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7E14A2-8298-8CD6-D33E-9B25C9B3E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B97F02-DF92-D053-EC3D-91107A00E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E7913-50B4-4F5C-ADAD-62DC605645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54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ebp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8.jpg"/><Relationship Id="rId9" Type="http://schemas.openxmlformats.org/officeDocument/2006/relationships/image" Target="../media/image24.web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4D99FA-9C8F-6016-8133-226F20C18A6F}"/>
              </a:ext>
            </a:extLst>
          </p:cNvPr>
          <p:cNvSpPr txBox="1"/>
          <p:nvPr/>
        </p:nvSpPr>
        <p:spPr>
          <a:xfrm>
            <a:off x="8478264" y="20384"/>
            <a:ext cx="3713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Mai.</a:t>
            </a:r>
            <a:r>
              <a:rPr lang="pt-BR" sz="12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23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84823F8-D73C-A46C-0161-91A06F53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89" y="5069541"/>
            <a:ext cx="8572902" cy="6858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769742-9BE8-75A5-A485-E75E54E3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9DBDF40-A921-4C39-4E37-5F0FA4B46851}"/>
              </a:ext>
            </a:extLst>
          </p:cNvPr>
          <p:cNvGrpSpPr/>
          <p:nvPr/>
        </p:nvGrpSpPr>
        <p:grpSpPr>
          <a:xfrm>
            <a:off x="5704115" y="2279649"/>
            <a:ext cx="6197600" cy="1277273"/>
            <a:chOff x="5994400" y="958849"/>
            <a:chExt cx="6197600" cy="127727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81DA6EE-56A7-402A-0FFF-FC5903ECA0C5}"/>
                </a:ext>
              </a:extLst>
            </p:cNvPr>
            <p:cNvSpPr txBox="1"/>
            <p:nvPr/>
          </p:nvSpPr>
          <p:spPr>
            <a:xfrm>
              <a:off x="5994400" y="958849"/>
              <a:ext cx="5977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MAKE OR </a:t>
              </a:r>
              <a:r>
                <a:rPr lang="pt-BR" sz="54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BREAK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A43A48E-141B-2E54-7F40-65B4283B87EA}"/>
                </a:ext>
              </a:extLst>
            </p:cNvPr>
            <p:cNvSpPr txBox="1"/>
            <p:nvPr/>
          </p:nvSpPr>
          <p:spPr>
            <a:xfrm>
              <a:off x="8454571" y="1528236"/>
              <a:ext cx="3737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prediction</a:t>
              </a:r>
              <a:r>
                <a:rPr lang="pt-BR" sz="4000" dirty="0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 system</a:t>
              </a:r>
              <a:endParaRPr lang="pt-BR" sz="4000" dirty="0">
                <a:solidFill>
                  <a:srgbClr val="00B0F0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82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419A90-4312-8252-2F7E-977C64621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8"/>
          <a:stretch/>
        </p:blipFill>
        <p:spPr>
          <a:xfrm>
            <a:off x="4821689" y="-15"/>
            <a:ext cx="8572902" cy="506954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FBA753F-6F8E-05F4-4ABC-BCE597C15941}"/>
              </a:ext>
            </a:extLst>
          </p:cNvPr>
          <p:cNvSpPr/>
          <p:nvPr/>
        </p:nvSpPr>
        <p:spPr>
          <a:xfrm>
            <a:off x="499035" y="430306"/>
            <a:ext cx="4276165" cy="443753"/>
          </a:xfrm>
          <a:prstGeom prst="roundRect">
            <a:avLst/>
          </a:prstGeom>
          <a:gradFill>
            <a:gsLst>
              <a:gs pos="100000">
                <a:srgbClr val="321547"/>
              </a:gs>
              <a:gs pos="0">
                <a:schemeClr val="tx1"/>
              </a:gs>
              <a:gs pos="31000">
                <a:srgbClr val="002060"/>
              </a:gs>
            </a:gsLst>
            <a:lin ang="2700000" scaled="1"/>
          </a:gra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é?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B02027-DBCC-AB83-9153-7F084A1AF68B}"/>
              </a:ext>
            </a:extLst>
          </p:cNvPr>
          <p:cNvSpPr txBox="1"/>
          <p:nvPr/>
        </p:nvSpPr>
        <p:spPr>
          <a:xfrm>
            <a:off x="499034" y="973580"/>
            <a:ext cx="4276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É um sistema que utiliza </a:t>
            </a:r>
            <a:r>
              <a:rPr lang="pt-BR" sz="14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machine</a:t>
            </a:r>
            <a:r>
              <a:rPr lang="pt-BR" sz="1400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learning</a:t>
            </a:r>
            <a:r>
              <a:rPr lang="pt-BR" sz="1400" b="1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para predizer decisões de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rollback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rollout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projetos, com informações de métricas e indicadores fornecidas e gerenciadas por múltiplos usuários.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5B15F1F-A918-F4F3-50E9-884DF50C081F}"/>
              </a:ext>
            </a:extLst>
          </p:cNvPr>
          <p:cNvSpPr/>
          <p:nvPr/>
        </p:nvSpPr>
        <p:spPr>
          <a:xfrm>
            <a:off x="499034" y="2696886"/>
            <a:ext cx="4276165" cy="240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Apoio em decisões estratégias em projetos no momento de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rollout</a:t>
            </a:r>
            <a:endParaRPr lang="pt-BR" sz="12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A514EBE-B9F8-931B-55A3-A6530CB009B8}"/>
              </a:ext>
            </a:extLst>
          </p:cNvPr>
          <p:cNvSpPr/>
          <p:nvPr/>
        </p:nvSpPr>
        <p:spPr>
          <a:xfrm>
            <a:off x="499034" y="3739035"/>
            <a:ext cx="4276165" cy="240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Utilização de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Decision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Tree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Classifier</a:t>
            </a:r>
            <a:r>
              <a: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decisão binária (0 ou 1)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5E9E116-2007-DB9C-18CC-0A0562A9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2146768"/>
            <a:ext cx="313292" cy="313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8B66B6F-4CED-C423-B92B-C4056D018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3228130"/>
            <a:ext cx="261982" cy="261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B5CF2B-376D-8C69-8C2E-4B7C9734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2" y="4315085"/>
            <a:ext cx="281247" cy="2812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7F32F49-FF4A-47FB-C600-1A1B5DD43D52}"/>
              </a:ext>
            </a:extLst>
          </p:cNvPr>
          <p:cNvSpPr/>
          <p:nvPr/>
        </p:nvSpPr>
        <p:spPr>
          <a:xfrm>
            <a:off x="499034" y="2392889"/>
            <a:ext cx="1116107" cy="240556"/>
          </a:xfrm>
          <a:prstGeom prst="roundRect">
            <a:avLst/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Objetivo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4A866-D62B-A399-6CB6-155B91FF63B1}"/>
              </a:ext>
            </a:extLst>
          </p:cNvPr>
          <p:cNvSpPr/>
          <p:nvPr/>
        </p:nvSpPr>
        <p:spPr>
          <a:xfrm>
            <a:off x="499034" y="3435038"/>
            <a:ext cx="1116107" cy="240556"/>
          </a:xfrm>
          <a:prstGeom prst="roundRect">
            <a:avLst/>
          </a:prstGeom>
          <a:solidFill>
            <a:srgbClr val="00246C"/>
          </a:solidFill>
          <a:ln>
            <a:solidFill>
              <a:srgbClr val="00246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Algoritmo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2C70C51-E57E-BA88-CFB4-F41EE4D60A72}"/>
              </a:ext>
            </a:extLst>
          </p:cNvPr>
          <p:cNvSpPr/>
          <p:nvPr/>
        </p:nvSpPr>
        <p:spPr>
          <a:xfrm>
            <a:off x="499034" y="4508722"/>
            <a:ext cx="1116107" cy="24055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Tecnologias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699BE9-3D54-CBFE-3304-6C39ACDC23B0}"/>
              </a:ext>
            </a:extLst>
          </p:cNvPr>
          <p:cNvSpPr/>
          <p:nvPr/>
        </p:nvSpPr>
        <p:spPr>
          <a:xfrm flipV="1">
            <a:off x="424422" y="4913048"/>
            <a:ext cx="5595250" cy="478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F5F8AF3-0A7B-6C03-391E-619480F5B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5" y="4969724"/>
            <a:ext cx="430169" cy="471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C0EC0A9-9797-7F23-5168-42DB6BA81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1" y="4861013"/>
            <a:ext cx="601042" cy="60104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1F07534A-0370-8F4F-8C0C-33CE94ABD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5276" y="5058640"/>
            <a:ext cx="936935" cy="22486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914AE41-9F8F-42BC-C00C-76B37AD54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02" y="5007941"/>
            <a:ext cx="690419" cy="31068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80ED5AF-1E0B-1CDC-1824-881B73C2B8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8" y="5000396"/>
            <a:ext cx="795107" cy="3211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CA6AA9-3002-4C0F-AC23-3327A7012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15" y="5005821"/>
            <a:ext cx="527190" cy="283776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1FEBB275-D91E-B3CB-AF94-FD00E92AC2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6893" y="5020056"/>
            <a:ext cx="935857" cy="268397"/>
          </a:xfrm>
          <a:prstGeom prst="rect">
            <a:avLst/>
          </a:prstGeom>
        </p:spPr>
      </p:pic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73C1561A-24F3-2941-7191-68E0C3032EFF}"/>
              </a:ext>
            </a:extLst>
          </p:cNvPr>
          <p:cNvGrpSpPr/>
          <p:nvPr/>
        </p:nvGrpSpPr>
        <p:grpSpPr>
          <a:xfrm>
            <a:off x="40340" y="5668883"/>
            <a:ext cx="3198179" cy="748720"/>
            <a:chOff x="125556" y="5274713"/>
            <a:chExt cx="3198179" cy="748720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A014FC7D-3DF0-7660-35D5-D180848629E0}"/>
                </a:ext>
              </a:extLst>
            </p:cNvPr>
            <p:cNvSpPr/>
            <p:nvPr/>
          </p:nvSpPr>
          <p:spPr>
            <a:xfrm flipV="1">
              <a:off x="405316" y="5343269"/>
              <a:ext cx="2918419" cy="4773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9C14C16D-A9AA-2DD8-DBA0-2B76765B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56" y="5306417"/>
              <a:ext cx="695560" cy="7170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Gráfico 82">
              <a:extLst>
                <a:ext uri="{FF2B5EF4-FFF2-40B4-BE49-F238E27FC236}">
                  <a16:creationId xmlns:a16="http://schemas.microsoft.com/office/drawing/2014/main" id="{1EA3D749-9E8A-47E6-AB08-5409640F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4100" y="5274713"/>
              <a:ext cx="930892" cy="620595"/>
            </a:xfrm>
            <a:prstGeom prst="rect">
              <a:avLst/>
            </a:prstGeom>
          </p:spPr>
        </p:pic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13C59E6B-B331-6830-897F-1891CAF5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992" y="5403874"/>
              <a:ext cx="491590" cy="341868"/>
            </a:xfrm>
            <a:prstGeom prst="rect">
              <a:avLst/>
            </a:prstGeom>
          </p:spPr>
        </p:pic>
        <p:pic>
          <p:nvPicPr>
            <p:cNvPr id="87" name="Imagem 86">
              <a:extLst>
                <a:ext uri="{FF2B5EF4-FFF2-40B4-BE49-F238E27FC236}">
                  <a16:creationId xmlns:a16="http://schemas.microsoft.com/office/drawing/2014/main" id="{C8D6761D-0F74-BB91-C4F7-7A546DCD8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647" y="5390460"/>
              <a:ext cx="1106088" cy="368696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8F2041FE-1BC8-FD6A-2F5D-147C58BA1391}"/>
              </a:ext>
            </a:extLst>
          </p:cNvPr>
          <p:cNvGrpSpPr/>
          <p:nvPr/>
        </p:nvGrpSpPr>
        <p:grpSpPr>
          <a:xfrm>
            <a:off x="3330167" y="5750139"/>
            <a:ext cx="2689505" cy="477328"/>
            <a:chOff x="180695" y="6106971"/>
            <a:chExt cx="2689505" cy="477328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8F579D5A-87E7-21B8-18C5-CE308FE4FCEE}"/>
                </a:ext>
              </a:extLst>
            </p:cNvPr>
            <p:cNvSpPr/>
            <p:nvPr/>
          </p:nvSpPr>
          <p:spPr>
            <a:xfrm flipV="1">
              <a:off x="405316" y="6106971"/>
              <a:ext cx="2464884" cy="4773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A9D10282-AC08-310A-4A74-24E88A71C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5" y="6170450"/>
              <a:ext cx="585282" cy="350369"/>
            </a:xfrm>
            <a:prstGeom prst="rect">
              <a:avLst/>
            </a:prstGeom>
          </p:spPr>
        </p:pic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B2434A99-18BF-D155-B9F9-08B431B0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78" y="6178715"/>
              <a:ext cx="320400" cy="320400"/>
            </a:xfrm>
            <a:prstGeom prst="roundRect">
              <a:avLst/>
            </a:prstGeom>
          </p:spPr>
        </p:pic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9179F45B-91DF-850C-F350-667E0283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48" y="6178715"/>
              <a:ext cx="320400" cy="320400"/>
            </a:xfrm>
            <a:prstGeom prst="roundRect">
              <a:avLst/>
            </a:prstGeom>
          </p:spPr>
        </p:pic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6772C081-0851-B162-114D-5351E7B3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917" y="6181682"/>
              <a:ext cx="320400" cy="320400"/>
            </a:xfrm>
            <a:prstGeom prst="roundRect">
              <a:avLst/>
            </a:prstGeom>
          </p:spPr>
        </p:pic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98EE5C70-79D3-6537-D45B-5E3527CE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543" y="6181682"/>
              <a:ext cx="320400" cy="320400"/>
            </a:xfrm>
            <a:prstGeom prst="roundRect">
              <a:avLst/>
            </a:prstGeom>
          </p:spPr>
        </p:pic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466C581-77AF-FEF4-582C-8DF1C975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85" y="6184644"/>
              <a:ext cx="319384" cy="319384"/>
            </a:xfrm>
            <a:prstGeom prst="roundRect">
              <a:avLst/>
            </a:prstGeom>
          </p:spPr>
        </p:pic>
      </p:grpSp>
      <p:pic>
        <p:nvPicPr>
          <p:cNvPr id="109" name="Imagem 108">
            <a:extLst>
              <a:ext uri="{FF2B5EF4-FFF2-40B4-BE49-F238E27FC236}">
                <a16:creationId xmlns:a16="http://schemas.microsoft.com/office/drawing/2014/main" id="{C514B10D-60AB-9273-C3A7-D90E7AAFF4C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b="64244"/>
          <a:stretch/>
        </p:blipFill>
        <p:spPr>
          <a:xfrm>
            <a:off x="4138809" y="6092859"/>
            <a:ext cx="8638781" cy="7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F4D4C3-4284-797F-85EC-CEC32D35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3429000"/>
            <a:ext cx="8153400" cy="57583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480A5B5-7B46-FD16-EC42-CD468D46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09" y="-765141"/>
            <a:ext cx="8638781" cy="2139881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70421E2-5D5F-C3F0-5714-C150C8DD7770}"/>
              </a:ext>
            </a:extLst>
          </p:cNvPr>
          <p:cNvSpPr/>
          <p:nvPr/>
        </p:nvSpPr>
        <p:spPr>
          <a:xfrm>
            <a:off x="482600" y="1130300"/>
            <a:ext cx="11315700" cy="5346700"/>
          </a:xfrm>
          <a:prstGeom prst="roundRect">
            <a:avLst>
              <a:gd name="adj" fmla="val 1057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3B81CE28-E7B2-2B27-B182-5BBC5A01E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1" y="2008952"/>
            <a:ext cx="7835722" cy="3740968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FE259887-6961-EC9C-F96D-D144D1F3A6E5}"/>
              </a:ext>
            </a:extLst>
          </p:cNvPr>
          <p:cNvSpPr/>
          <p:nvPr/>
        </p:nvSpPr>
        <p:spPr>
          <a:xfrm>
            <a:off x="9779000" y="1331064"/>
            <a:ext cx="1742113" cy="205636"/>
          </a:xfrm>
          <a:prstGeom prst="roundRect">
            <a:avLst/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Possíveis melhorias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2D974A0-9F66-8522-2E5A-D8C3759090A4}"/>
              </a:ext>
            </a:extLst>
          </p:cNvPr>
          <p:cNvSpPr txBox="1"/>
          <p:nvPr/>
        </p:nvSpPr>
        <p:spPr>
          <a:xfrm>
            <a:off x="8724900" y="1677933"/>
            <a:ext cx="27962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Por conta do uso do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Free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Tier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da AWS e projeto sem fins lucrativos, foram tomadas algumas decisões de arquiteturas que podem ser melhoradas em um sistema em produção corporativo, sendo eles: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2B65E05-5D9B-A58B-D106-00B1897D5A24}"/>
              </a:ext>
            </a:extLst>
          </p:cNvPr>
          <p:cNvSpPr/>
          <p:nvPr/>
        </p:nvSpPr>
        <p:spPr>
          <a:xfrm>
            <a:off x="8724900" y="2803713"/>
            <a:ext cx="2792612" cy="624702"/>
          </a:xfrm>
          <a:prstGeom prst="roundRect">
            <a:avLst>
              <a:gd name="adj" fmla="val 8535"/>
            </a:avLst>
          </a:prstGeom>
          <a:solidFill>
            <a:srgbClr val="000E2A"/>
          </a:solidFill>
          <a:ln>
            <a:solidFill>
              <a:srgbClr val="000E2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Atualmente o Auto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Scaling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de máquinas EC2 está como 1 máquina desejada e 2 no máximo, isso pode ser aumentado para maior escalabilidade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46AF78C-6B34-F808-6DE9-6E15A9926111}"/>
              </a:ext>
            </a:extLst>
          </p:cNvPr>
          <p:cNvSpPr/>
          <p:nvPr/>
        </p:nvSpPr>
        <p:spPr>
          <a:xfrm>
            <a:off x="8724900" y="5288034"/>
            <a:ext cx="2792612" cy="624702"/>
          </a:xfrm>
          <a:prstGeom prst="roundRect">
            <a:avLst>
              <a:gd name="adj" fmla="val 10568"/>
            </a:avLst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Colocar certificado de segurança na comunicação HTTP, para requisições </a:t>
            </a:r>
            <a:r>
              <a:rPr lang="pt-BR" sz="11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HTTPs</a:t>
            </a:r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.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50550C46-5FAA-16D6-E2C7-08A0AD7BA725}"/>
              </a:ext>
            </a:extLst>
          </p:cNvPr>
          <p:cNvSpPr/>
          <p:nvPr/>
        </p:nvSpPr>
        <p:spPr>
          <a:xfrm>
            <a:off x="8724900" y="3634462"/>
            <a:ext cx="2792612" cy="1396510"/>
          </a:xfrm>
          <a:prstGeom prst="roundRect">
            <a:avLst>
              <a:gd name="adj" fmla="val 5379"/>
            </a:avLst>
          </a:prstGeom>
          <a:solidFill>
            <a:srgbClr val="00246C"/>
          </a:solidFill>
          <a:ln>
            <a:solidFill>
              <a:srgbClr val="00246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Mesmo banco de dados sendo utilizado para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dev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e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prod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, sendo exposto em uma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subnet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pública para manuseio via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PgAdmin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na máquina local.  Em uma aplicação de produção corporativa poderia estar em uma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subnet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privada com a implementação de auto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scaling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, RDS Proxy e distribuição em outras </a:t>
            </a:r>
            <a:r>
              <a:rPr lang="pt-BR" sz="105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maior disponibilidade.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FCD4DF0-34DC-61B1-E719-1A9C5D56131D}"/>
              </a:ext>
            </a:extLst>
          </p:cNvPr>
          <p:cNvGrpSpPr/>
          <p:nvPr/>
        </p:nvGrpSpPr>
        <p:grpSpPr>
          <a:xfrm>
            <a:off x="670887" y="1281872"/>
            <a:ext cx="2511083" cy="350369"/>
            <a:chOff x="180695" y="6170450"/>
            <a:chExt cx="2511083" cy="350369"/>
          </a:xfrm>
        </p:grpSpPr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2A1C29B0-582B-A6BC-0370-232DD016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5" y="6170450"/>
              <a:ext cx="585282" cy="35036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6CAAFB84-FAA7-A2F4-137C-F984C0E7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78" y="6178715"/>
              <a:ext cx="320400" cy="320400"/>
            </a:xfrm>
            <a:prstGeom prst="round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96E9D248-D6AA-E2F0-75BB-49B8543B5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48" y="6178715"/>
              <a:ext cx="320400" cy="320400"/>
            </a:xfrm>
            <a:prstGeom prst="round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EB993A3B-A680-0821-07B8-7BE8D7FB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917" y="6181682"/>
              <a:ext cx="320400" cy="320400"/>
            </a:xfrm>
            <a:prstGeom prst="round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AEF1157D-F926-8C2F-3C8E-D2E6DB363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543" y="6181682"/>
              <a:ext cx="320400" cy="320400"/>
            </a:xfrm>
            <a:prstGeom prst="round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0CD4510D-A5A9-10B4-CF3D-009B1699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85" y="6184644"/>
              <a:ext cx="319384" cy="319384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1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F721A9-C397-2D21-24C3-99A986A57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2"/>
          <a:stretch/>
        </p:blipFill>
        <p:spPr>
          <a:xfrm>
            <a:off x="3797300" y="0"/>
            <a:ext cx="8153400" cy="248173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E9F013-90CC-13D3-B3F6-AF3EAD657A79}"/>
              </a:ext>
            </a:extLst>
          </p:cNvPr>
          <p:cNvSpPr txBox="1"/>
          <p:nvPr/>
        </p:nvSpPr>
        <p:spPr>
          <a:xfrm>
            <a:off x="57150" y="2095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aplicação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133350" y="2476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aplicação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6969678-4C01-B026-C436-F9C5A420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6" y="1080075"/>
            <a:ext cx="345856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854F83C-64C2-52A9-5516-BEDE44E91AE4}"/>
              </a:ext>
            </a:extLst>
          </p:cNvPr>
          <p:cNvSpPr/>
          <p:nvPr/>
        </p:nvSpPr>
        <p:spPr>
          <a:xfrm>
            <a:off x="279586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Login e Cadastro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03EA428-92BB-4E3A-3E39-18E4FB35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6" y="4015076"/>
            <a:ext cx="3458562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EBBDA88-B0F9-7528-9386-85CD21A4B6B3}"/>
              </a:ext>
            </a:extLst>
          </p:cNvPr>
          <p:cNvSpPr/>
          <p:nvPr/>
        </p:nvSpPr>
        <p:spPr>
          <a:xfrm>
            <a:off x="279586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que permite realizar uma predição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CF80052-E958-925C-FCEF-BD7D220079D9}"/>
              </a:ext>
            </a:extLst>
          </p:cNvPr>
          <p:cNvSpPr/>
          <p:nvPr/>
        </p:nvSpPr>
        <p:spPr>
          <a:xfrm>
            <a:off x="4410261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que permite treinar e enviar informações ao modelo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45B0808-3399-32BF-0A4C-86FD064CA381}"/>
              </a:ext>
            </a:extLst>
          </p:cNvPr>
          <p:cNvSpPr/>
          <p:nvPr/>
        </p:nvSpPr>
        <p:spPr>
          <a:xfrm>
            <a:off x="4410261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visualização de indicadores cadastrados por métrica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94AB9ED1-C13B-81FF-EE50-C8A9FBC8D6B3}"/>
              </a:ext>
            </a:extLst>
          </p:cNvPr>
          <p:cNvSpPr/>
          <p:nvPr/>
        </p:nvSpPr>
        <p:spPr>
          <a:xfrm>
            <a:off x="8438242" y="3437841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de criação de métrica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FAD3F55-CBE7-53AE-9082-0807CD913003}"/>
              </a:ext>
            </a:extLst>
          </p:cNvPr>
          <p:cNvSpPr/>
          <p:nvPr/>
        </p:nvSpPr>
        <p:spPr>
          <a:xfrm>
            <a:off x="8438242" y="6243266"/>
            <a:ext cx="3458562" cy="277816"/>
          </a:xfrm>
          <a:prstGeom prst="roundRect">
            <a:avLst/>
          </a:prstGeom>
          <a:solidFill>
            <a:srgbClr val="0041C4"/>
          </a:solidFill>
          <a:ln>
            <a:solidFill>
              <a:srgbClr val="0041C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Tela para envio em lote de indicadores em uma métrica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B2B4AE46-8207-E083-9B43-A521B860A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72" y="1075916"/>
            <a:ext cx="347145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31259ED-6586-4731-81D9-BBC6A6D34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261" y="4015076"/>
            <a:ext cx="3458562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AB7C70B2-63A0-90FD-03DF-617F67F8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352" y="1075916"/>
            <a:ext cx="3471452" cy="2273794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EAB4BD68-CD2B-C537-D9BF-F18C3C947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353" y="4015076"/>
            <a:ext cx="3471451" cy="2140060"/>
          </a:xfrm>
          <a:prstGeom prst="roundRect">
            <a:avLst>
              <a:gd name="adj" fmla="val 2623"/>
            </a:avLst>
          </a:prstGeom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4105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118837" y="131536"/>
            <a:ext cx="2203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Overview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0CDF1-65E4-88EF-3C30-C62AEEC1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24" y="0"/>
            <a:ext cx="9182133" cy="88600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9533BC-A042-AE6B-4948-182AD6639584}"/>
              </a:ext>
            </a:extLst>
          </p:cNvPr>
          <p:cNvSpPr txBox="1"/>
          <p:nvPr/>
        </p:nvSpPr>
        <p:spPr>
          <a:xfrm>
            <a:off x="118837" y="716311"/>
            <a:ext cx="42761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Com o sistema é possível criar métricas, enviar indicadores coletados das respectivas métricas criadas, treinar o modelo de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Decision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Tree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Classifier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 para entender e analisar os indicadores das métricas cadastradas e, quando necessário, realizar a predição para valores pontuais. Os indicadores das métricas podem ser cadastrados com os campos “valor” e “tempo”, ou seja, com o valor do indicador e qual foi o tempo de mensuração deste indicador. </a:t>
            </a:r>
          </a:p>
          <a:p>
            <a:endParaRPr lang="pt-BR" sz="14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  <a:p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</a:t>
            </a:r>
            <a:r>
              <a:rPr lang="pt-BR" sz="14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: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João cadastrou a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métrica Taxa de Requisições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por Minuto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enquanto construía seu projeto, e enviou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uma lista CSV com 1000 indicadores desta métrica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contendo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indicadores como 500 requisições a cada 10 minutos, 600 requisições a cada 1 hora, etc. 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João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treinou o modelo 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quando implantou seu projeto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 estava </a:t>
            </a:r>
            <a:r>
              <a:rPr lang="pt-BR" sz="14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analisando as métricas pós implantação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utilizou o sistema para predizer se a métrica visualizada em produção seria passível de um </a:t>
            </a:r>
            <a:r>
              <a:rPr lang="pt-BR" sz="1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rollback</a:t>
            </a:r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ou não. O modelo ajudará João a decidir o que fará após todo o background de informações treinadas e recebidas antes da implantação do projeto.</a:t>
            </a:r>
          </a:p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usuário admin ainda decide quais usuários estão em quais projetos e tem todo o gerenciamento destes usuários.</a:t>
            </a:r>
          </a:p>
        </p:txBody>
      </p:sp>
    </p:spTree>
    <p:extLst>
      <p:ext uri="{BB962C8B-B14F-4D97-AF65-F5344CB8AC3E}">
        <p14:creationId xmlns:p14="http://schemas.microsoft.com/office/powerpoint/2010/main" val="31089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7F007-181B-40CE-57E2-BF615F03BC1E}"/>
              </a:ext>
            </a:extLst>
          </p:cNvPr>
          <p:cNvSpPr txBox="1"/>
          <p:nvPr/>
        </p:nvSpPr>
        <p:spPr>
          <a:xfrm>
            <a:off x="0" y="21862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Quer mais detalhes?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551890-80DB-CCE4-A4FE-D765F66851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65" y="1379805"/>
            <a:ext cx="522514" cy="5225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4A23B31-0A00-0071-FF3B-4685A2B0F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2816575"/>
            <a:ext cx="11176000" cy="678770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1A72B8-77E9-CE54-841D-A5042050AAE8}"/>
              </a:ext>
            </a:extLst>
          </p:cNvPr>
          <p:cNvSpPr txBox="1"/>
          <p:nvPr/>
        </p:nvSpPr>
        <p:spPr>
          <a:xfrm>
            <a:off x="4076379" y="1456396"/>
            <a:ext cx="490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https://github.com/wesleyvieira99/modelRollback</a:t>
            </a:r>
          </a:p>
        </p:txBody>
      </p:sp>
    </p:spTree>
    <p:extLst>
      <p:ext uri="{BB962C8B-B14F-4D97-AF65-F5344CB8AC3E}">
        <p14:creationId xmlns:p14="http://schemas.microsoft.com/office/powerpoint/2010/main" val="233661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F483A9-02DE-5B96-808C-8D447C226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75F27-780C-3F63-D383-FE4A0B73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ECA18B8-C212-D1DE-39EC-29B04C6FFF70}"/>
              </a:ext>
            </a:extLst>
          </p:cNvPr>
          <p:cNvGrpSpPr/>
          <p:nvPr/>
        </p:nvGrpSpPr>
        <p:grpSpPr>
          <a:xfrm>
            <a:off x="5660572" y="929820"/>
            <a:ext cx="6197600" cy="1277273"/>
            <a:chOff x="5994400" y="958849"/>
            <a:chExt cx="6197600" cy="127727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D3521A4-F746-342B-2880-6572D1A90B90}"/>
                </a:ext>
              </a:extLst>
            </p:cNvPr>
            <p:cNvSpPr txBox="1"/>
            <p:nvPr/>
          </p:nvSpPr>
          <p:spPr>
            <a:xfrm>
              <a:off x="5994400" y="958849"/>
              <a:ext cx="5977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MAKE OR </a:t>
              </a:r>
              <a:r>
                <a:rPr lang="pt-BR" sz="54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BREAK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D9D04F5-DDB3-833E-016A-59080D72130B}"/>
                </a:ext>
              </a:extLst>
            </p:cNvPr>
            <p:cNvSpPr txBox="1"/>
            <p:nvPr/>
          </p:nvSpPr>
          <p:spPr>
            <a:xfrm>
              <a:off x="8454571" y="1528236"/>
              <a:ext cx="3737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prediction</a:t>
              </a:r>
              <a:r>
                <a:rPr lang="pt-BR" sz="4000" dirty="0">
                  <a:solidFill>
                    <a:schemeClr val="bg1"/>
                  </a:solidFill>
                  <a:latin typeface="Bahnschrift Light SemiCondensed" panose="020B0502040204020203" pitchFamily="34" charset="0"/>
                  <a:ea typeface="Segoe UI Black" panose="020B0A02040204020203" pitchFamily="34" charset="0"/>
                </a:rPr>
                <a:t> system</a:t>
              </a:r>
              <a:endParaRPr lang="pt-BR" sz="4000" dirty="0">
                <a:solidFill>
                  <a:srgbClr val="00B0F0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F3BF963-17AE-2767-915A-5222F0AAC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05" y="5614363"/>
            <a:ext cx="911831" cy="911831"/>
          </a:xfrm>
          <a:prstGeom prst="flowChartConnector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B895C-0210-403C-D915-8C3C8DE6DCC7}"/>
              </a:ext>
            </a:extLst>
          </p:cNvPr>
          <p:cNvSpPr txBox="1"/>
          <p:nvPr/>
        </p:nvSpPr>
        <p:spPr>
          <a:xfrm>
            <a:off x="10310606" y="5508638"/>
            <a:ext cx="185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Wesley Vieira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01D4C8-C85E-DC53-2316-3A1D81C34BE3}"/>
              </a:ext>
            </a:extLst>
          </p:cNvPr>
          <p:cNvSpPr txBox="1"/>
          <p:nvPr/>
        </p:nvSpPr>
        <p:spPr>
          <a:xfrm>
            <a:off x="10269812" y="5768213"/>
            <a:ext cx="1055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+55 11 98553-6310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34F3DF-6D39-4802-DB67-79235B33B2A8}"/>
              </a:ext>
            </a:extLst>
          </p:cNvPr>
          <p:cNvSpPr txBox="1"/>
          <p:nvPr/>
        </p:nvSpPr>
        <p:spPr>
          <a:xfrm>
            <a:off x="11169424" y="5768213"/>
            <a:ext cx="1022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Osasco, </a:t>
            </a:r>
            <a:r>
              <a:rPr lang="pt-BR" sz="900" dirty="0" err="1">
                <a:solidFill>
                  <a:schemeClr val="bg1"/>
                </a:solidFill>
                <a:latin typeface="Bahnschrift Light SemiCondensed" panose="020B0502040204020203" pitchFamily="34" charset="0"/>
                <a:ea typeface="Segoe UI Black" panose="020B0A02040204020203" pitchFamily="34" charset="0"/>
              </a:rPr>
              <a:t>Brazil</a:t>
            </a:r>
            <a:endParaRPr lang="pt-BR" sz="900" dirty="0">
              <a:solidFill>
                <a:schemeClr val="bg1"/>
              </a:solidFill>
              <a:latin typeface="Bahnschrift Light SemiCondensed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44BB6F3-C5BE-CBBB-12FD-2E3A2CB1A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18" y="6015293"/>
            <a:ext cx="486653" cy="48665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B4535F8-F702-CE11-2CA3-9E2D8D34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27" y="6015292"/>
            <a:ext cx="486653" cy="48665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7CA074A-E944-C962-03CA-5D2086FD4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92" y="6025878"/>
            <a:ext cx="486653" cy="4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7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474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Bahnschrift Light SemiCondensed</vt:lpstr>
      <vt:lpstr>Calibri</vt:lpstr>
      <vt:lpstr>Calibri Light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dos Santos Vieira</dc:creator>
  <cp:lastModifiedBy>Wesley dos Santos Vieira</cp:lastModifiedBy>
  <cp:revision>13</cp:revision>
  <dcterms:created xsi:type="dcterms:W3CDTF">2023-05-10T10:00:10Z</dcterms:created>
  <dcterms:modified xsi:type="dcterms:W3CDTF">2023-06-13T23:00:25Z</dcterms:modified>
</cp:coreProperties>
</file>